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8"/>
  </p:notesMasterIdLst>
  <p:sldIdLst>
    <p:sldId id="256" r:id="rId2"/>
    <p:sldId id="312" r:id="rId3"/>
    <p:sldId id="311" r:id="rId4"/>
    <p:sldId id="310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2" r:id="rId49"/>
    <p:sldId id="301" r:id="rId50"/>
    <p:sldId id="303" r:id="rId51"/>
    <p:sldId id="304" r:id="rId52"/>
    <p:sldId id="305" r:id="rId53"/>
    <p:sldId id="307" r:id="rId54"/>
    <p:sldId id="306" r:id="rId55"/>
    <p:sldId id="308" r:id="rId56"/>
    <p:sldId id="309" r:id="rId5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2D1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A330BB-FEA4-4D75-B5F6-39B907272C5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48F603-A834-4377-BF02-11600625F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8F603-A834-4377-BF02-11600625FE82}" type="slidenum">
              <a:rPr lang="ru-RU" smtClean="0"/>
              <a:pPr/>
              <a:t>54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7E7EBB-4C89-401C-9E0C-E4F4D1205979}" type="datetimeFigureOut">
              <a:rPr lang="ru-RU" smtClean="0"/>
              <a:pPr/>
              <a:t>11.01.2017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362912-36AA-4C75-926B-B08CBE5B4DE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7E7EBB-4C89-401C-9E0C-E4F4D1205979}" type="datetimeFigureOut">
              <a:rPr lang="ru-RU" smtClean="0"/>
              <a:pPr/>
              <a:t>11.01.2017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362912-36AA-4C75-926B-B08CBE5B4D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7E7EBB-4C89-401C-9E0C-E4F4D1205979}" type="datetimeFigureOut">
              <a:rPr lang="ru-RU" smtClean="0"/>
              <a:pPr/>
              <a:t>11.01.2017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362912-36AA-4C75-926B-B08CBE5B4D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7E7EBB-4C89-401C-9E0C-E4F4D1205979}" type="datetimeFigureOut">
              <a:rPr lang="ru-RU" smtClean="0"/>
              <a:pPr/>
              <a:t>11.01.2017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362912-36AA-4C75-926B-B08CBE5B4D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7E7EBB-4C89-401C-9E0C-E4F4D1205979}" type="datetimeFigureOut">
              <a:rPr lang="ru-RU" smtClean="0"/>
              <a:pPr/>
              <a:t>11.01.2017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362912-36AA-4C75-926B-B08CBE5B4DE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7E7EBB-4C89-401C-9E0C-E4F4D1205979}" type="datetimeFigureOut">
              <a:rPr lang="ru-RU" smtClean="0"/>
              <a:pPr/>
              <a:t>11.01.2017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362912-36AA-4C75-926B-B08CBE5B4D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7E7EBB-4C89-401C-9E0C-E4F4D1205979}" type="datetimeFigureOut">
              <a:rPr lang="ru-RU" smtClean="0"/>
              <a:pPr/>
              <a:t>11.01.2017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362912-36AA-4C75-926B-B08CBE5B4D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7E7EBB-4C89-401C-9E0C-E4F4D1205979}" type="datetimeFigureOut">
              <a:rPr lang="ru-RU" smtClean="0"/>
              <a:pPr/>
              <a:t>11.01.2017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362912-36AA-4C75-926B-B08CBE5B4D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7E7EBB-4C89-401C-9E0C-E4F4D1205979}" type="datetimeFigureOut">
              <a:rPr lang="ru-RU" smtClean="0"/>
              <a:pPr/>
              <a:t>11.01.2017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362912-36AA-4C75-926B-B08CBE5B4DE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7E7EBB-4C89-401C-9E0C-E4F4D1205979}" type="datetimeFigureOut">
              <a:rPr lang="ru-RU" smtClean="0"/>
              <a:pPr/>
              <a:t>11.01.2017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362912-36AA-4C75-926B-B08CBE5B4D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7E7EBB-4C89-401C-9E0C-E4F4D1205979}" type="datetimeFigureOut">
              <a:rPr lang="ru-RU" smtClean="0"/>
              <a:pPr/>
              <a:t>11.01.2017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362912-36AA-4C75-926B-B08CBE5B4DE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37E7EBB-4C89-401C-9E0C-E4F4D1205979}" type="datetimeFigureOut">
              <a:rPr lang="ru-RU" smtClean="0"/>
              <a:pPr/>
              <a:t>11.01.2017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1362912-36AA-4C75-926B-B08CBE5B4DE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xn--80abucjiibhv9a.xn--p1ai/%D0%BD%D0%BE%D0%B2%D0%BE%D1%81%D1%82%D0%B8/3447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2786058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</a:t>
            </a:r>
            <a:endParaRPr lang="ru-RU" sz="4400" dirty="0">
              <a:solidFill>
                <a:srgbClr val="742D1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786182" y="6000768"/>
            <a:ext cx="1857388" cy="642942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tabLst/>
              <a:defRPr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Рыбинск</a:t>
            </a:r>
            <a:r>
              <a:rPr lang="ru-RU" sz="160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r>
              <a:rPr lang="ru-RU" sz="160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2017</a:t>
            </a:r>
            <a:endParaRPr kumimoji="0" lang="ru-RU" sz="1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23938" y="5572140"/>
            <a:ext cx="4062442" cy="50959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tabLst/>
              <a:defRPr/>
            </a:pPr>
            <a:endParaRPr kumimoji="0" lang="ru-RU" sz="1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23938" y="4724408"/>
            <a:ext cx="7790712" cy="1357322"/>
          </a:xfrm>
          <a:prstGeom prst="rect">
            <a:avLst/>
          </a:prstGeom>
        </p:spPr>
        <p:txBody>
          <a:bodyPr anchor="b">
            <a:normAutofit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tabLst/>
              <a:defRPr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Презентацию подготовила </a:t>
            </a:r>
          </a:p>
          <a:p>
            <a:pPr algn="r">
              <a:lnSpc>
                <a:spcPct val="110000"/>
              </a:lnSpc>
              <a:spcBef>
                <a:spcPct val="0"/>
              </a:spcBef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старший воспитатель</a:t>
            </a:r>
          </a:p>
          <a:p>
            <a:pPr algn="r">
              <a:lnSpc>
                <a:spcPct val="110000"/>
              </a:lnSpc>
              <a:spcBef>
                <a:spcPct val="0"/>
              </a:spcBef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групп детей дошкольного возраста </a:t>
            </a:r>
          </a:p>
          <a:p>
            <a:pPr marL="0" marR="0" lvl="0" indent="0" algn="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tabLst/>
              <a:defRPr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ГПОАУ </a:t>
            </a:r>
            <a:r>
              <a:rPr lang="ru-RU" sz="160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ЯО Рыбинского </a:t>
            </a: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ППК </a:t>
            </a:r>
          </a:p>
          <a:p>
            <a:pPr algn="r">
              <a:lnSpc>
                <a:spcPct val="110000"/>
              </a:lnSpc>
              <a:spcBef>
                <a:spcPct val="0"/>
              </a:spcBef>
            </a:pPr>
            <a:r>
              <a:rPr lang="ru-RU" sz="16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Терпигина</a:t>
            </a: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Е.Н. </a:t>
            </a:r>
            <a:endParaRPr kumimoji="0" lang="ru-RU" sz="1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Стандарт направлен на достижение следующих целей: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857340"/>
            <a:ext cx="7933588" cy="500066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повышение социального статуса дошкольного образования;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2) обеспечение государством равенства возможностей для каждого ребенка в получении качественного дошкольного образования;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3) обеспечение государственных гарантий уровня и качества дошкольного образования на основе единства обязательных требований к условиям реализации образовательных программ дошкольного образования, их структуре и результатам их освоения;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4) сохранение единства образовательного пространства Российской Федерации относительно уровня дошкольного образования.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Стандарт направлен на решение следующих задач: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502688"/>
            <a:ext cx="792961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 охраны и укрепления физического и психического здоровья детей, в том числе их эмоционального благополучия;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обеспечения равных возможностей для полноценного развития каждого ребенка в период дошкольного детства независимо от места жительства, пола, нации, языка, социального статуса, психофизиологических и других особенностей (в том числе ограниченных возможностей здоровья);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обеспечения преемственности целей, задач и содержания образования, реализуемых в рамках образовательных программ различных уровней (далее - преемственность основных образовательных программ дошкольного и начального общего образования);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 создания благоприятных условий развития детей в соответствии с их возрастными и индивидуальными особенностями и склонностями, развития способностей и творческого потенциала каждого ребенка как субъекта отношений с самим собой, другими детьми, взрослыми и миром;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42852"/>
            <a:ext cx="8001056" cy="585791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5) объединения обучения и воспитания в целостный образовательный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процесс на основе духовно-нравственных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социокультурных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ценностей и принятых в обществе правил и норм поведения в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интересах человека, семьи, общества;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6) формирования общей культуры личности детей, в том числе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ценностей здорового образа жизни, развития их социальных,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нравственных, эстетических, интеллектуальных, физических качеств,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инициативности, самостоятельности и ответственности ребенка,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формирования предпосылок учебной деятельности;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7) обеспечения вариативности и разнообразия содержания Программ и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организационных форм дошкольного образования, возможности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формирования Программ различной направленности с учетом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образовательных потребностей, способностей и состояния здоровья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детей;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8) формирования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социокультурной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среды, соответствующей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возрастным, индивидуальным, психологическим и физиологическим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особенностям детей;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9) обеспечения психолого-педагогической поддержки семьи и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повышения компетентности родителей (законных представителей) в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вопросах развития и образования, охраны и укрепления здоровья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детей.</a:t>
            </a:r>
          </a:p>
          <a:p>
            <a:pPr>
              <a:spcBef>
                <a:spcPts val="0"/>
              </a:spcBef>
            </a:pPr>
            <a:endParaRPr lang="ru-RU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7998146" cy="85725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Стандарт является основой для: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928670"/>
            <a:ext cx="8072494" cy="564360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1) разработки Программы;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2) разработки вариативных примерных образовательных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программ дошкольного образования (далее – примерные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программы);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3) разработки нормативов финансового обеспечения реализации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Программы и нормативных затрат на оказание государственной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(муниципальной) услуги в сфере дошкольного образования;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4) объективной оценки соответствия образовательной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деятельности Организации требованиям Стандарта;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5) формирования содержания профессионального образования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дополнительного профессионального образования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педагогических работников, а также проведения их аттестации;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6) оказания помощи родителям (законным представителям) в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воспитании детей, охране и укреплении их физического и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психического здоровья, в развитии индивидуальных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способностей и необходимой коррекции нарушений их развития.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Стандарт включает в себя требования к: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2143116"/>
            <a:ext cx="6215106" cy="31432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структуре Программы и ее объему;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условиям реализации Программы;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результатам освоения Программы.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785770"/>
            <a:ext cx="7498080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Программа реализуется на государственном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языке Российской Федерации.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Программа может предусматривать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возможность реализации на родном языке из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числа языков народов Российской Федерации.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Реализация Программы на родном языке из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числа языков народов Российской Федерации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должна осуществляться в ущерб получению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образования на государственном языке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Российской Федерации.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Содержание Программы должно обеспечивать: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590652"/>
            <a:ext cx="7862150" cy="526734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личности, мотивации и способностей</a:t>
            </a:r>
          </a:p>
          <a:p>
            <a:pPr>
              <a:lnSpc>
                <a:spcPct val="9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детей в различных видах деятельности и</a:t>
            </a:r>
          </a:p>
          <a:p>
            <a:pPr>
              <a:lnSpc>
                <a:spcPct val="9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охватывать следующие структурные единицы,</a:t>
            </a:r>
          </a:p>
          <a:p>
            <a:pPr>
              <a:lnSpc>
                <a:spcPct val="9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представляющие определенные направления</a:t>
            </a:r>
          </a:p>
          <a:p>
            <a:pPr>
              <a:lnSpc>
                <a:spcPct val="9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развития и образования детей (далее - </a:t>
            </a:r>
          </a:p>
          <a:p>
            <a:pPr>
              <a:lnSpc>
                <a:spcPct val="9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образовательные области):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социально-коммуникативное развитие;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познавательное развитие; 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речевое развитие;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развитие;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физическое развитие.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92961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285860"/>
            <a:ext cx="8076464" cy="51959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Направлено: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на усвоение норм и ценностей, принятых в обществе, включая моральные и нравственные ценности; 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развитие общения и взаимодействия ребенка со взрослыми и сверстниками;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становление самостоятельности, целенаправленности 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собственных действий; 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развитие социального и эмоционального интеллекта, эмоциональной отзывчивости, сопереживания, формирование готовности к совместной деятельности со сверстниками;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формирование уважительного отношения и чувства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принадлежности к своей семье и к сообществу детей и взрослых в Организации;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формирование позитивных установок к различным видам труда и творчества; формирование основ безопасного поведения в быту, социуме, природе.</a:t>
            </a:r>
          </a:p>
          <a:p>
            <a:pPr>
              <a:spcBef>
                <a:spcPts val="0"/>
              </a:spcBef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933588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928670"/>
            <a:ext cx="8076464" cy="528641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Предполагает:</a:t>
            </a:r>
          </a:p>
          <a:p>
            <a:pPr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развитие интересов детей, любознательности и</a:t>
            </a:r>
          </a:p>
          <a:p>
            <a:pPr>
              <a:lnSpc>
                <a:spcPct val="8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познавательной мотивации; </a:t>
            </a:r>
          </a:p>
          <a:p>
            <a:pPr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формирование познавательных действий, становление</a:t>
            </a:r>
          </a:p>
          <a:p>
            <a:pPr>
              <a:lnSpc>
                <a:spcPct val="8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сознания;</a:t>
            </a:r>
          </a:p>
          <a:p>
            <a:pPr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развитие воображения и творческой активности; </a:t>
            </a:r>
          </a:p>
          <a:p>
            <a:pPr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формирование первичных представлений о себе, других</a:t>
            </a:r>
          </a:p>
          <a:p>
            <a:pPr>
              <a:lnSpc>
                <a:spcPct val="8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людях, объектах окружающего мира, о свойствах и</a:t>
            </a:r>
          </a:p>
          <a:p>
            <a:pPr>
              <a:lnSpc>
                <a:spcPct val="8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отношениях объектов окружающего мира (форме, цвете,</a:t>
            </a:r>
          </a:p>
          <a:p>
            <a:pPr>
              <a:lnSpc>
                <a:spcPct val="8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размере, материале, звучании, ритме, темпе, количестве,</a:t>
            </a:r>
          </a:p>
          <a:p>
            <a:pPr>
              <a:lnSpc>
                <a:spcPct val="8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числе, части и целом, пространстве и времени, движении</a:t>
            </a:r>
          </a:p>
          <a:p>
            <a:pPr>
              <a:lnSpc>
                <a:spcPct val="8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покое, причинах и следствиях и др.),</a:t>
            </a:r>
          </a:p>
          <a:p>
            <a:pPr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 малой родине и Отечестве,</a:t>
            </a:r>
          </a:p>
          <a:p>
            <a:pPr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представлений 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ценностях нашего</a:t>
            </a:r>
          </a:p>
          <a:p>
            <a:pPr>
              <a:lnSpc>
                <a:spcPct val="8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народа, об отечественных традициях и праздниках, </a:t>
            </a:r>
          </a:p>
          <a:p>
            <a:pPr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 планете Земля как общем доме людей, об особенностях ее</a:t>
            </a:r>
          </a:p>
          <a:p>
            <a:pPr>
              <a:lnSpc>
                <a:spcPct val="8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природы, многообразии стран и народов мира.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862150" cy="93978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Речевое развитие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071522"/>
            <a:ext cx="7862150" cy="578647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Включает: 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владение речью как средством общения и культуры;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обогащение активного словаря; 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связной, грамматически правильной</a:t>
            </a: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диалогической и монологической речи; 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речевого творчества; 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звуковой и интонационной культуры речи,  </a:t>
            </a: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фонематического слуха;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знакомство с книжной культурой, детской литературой,</a:t>
            </a: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понимание на слух текстов различных жанров детской</a:t>
            </a: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литературы; 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звуковой аналитико-синтетической</a:t>
            </a: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активности как предпосылки обучения грамоте.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218_25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57620" y="857231"/>
            <a:ext cx="2500330" cy="3080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3108" y="4357694"/>
            <a:ext cx="59293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«Главная миссия Стандарта –</a:t>
            </a:r>
          </a:p>
          <a:p>
            <a:pPr algn="ctr"/>
            <a:r>
              <a:rPr lang="ru-RU" sz="24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 наполнить жизнь ребёнка </a:t>
            </a:r>
          </a:p>
          <a:p>
            <a:pPr algn="ctr"/>
            <a:r>
              <a:rPr lang="ru-RU" sz="24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позитивными переживаниями детства!»</a:t>
            </a:r>
          </a:p>
          <a:p>
            <a:pPr algn="ctr"/>
            <a:r>
              <a:rPr lang="ru-RU" sz="24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А.Г. </a:t>
            </a:r>
            <a:r>
              <a:rPr lang="ru-RU" sz="2400" b="1" dirty="0" err="1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Асмолов</a:t>
            </a:r>
            <a:r>
              <a:rPr lang="ru-RU" sz="2400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742D1A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93358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590652"/>
            <a:ext cx="8072494" cy="526734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Предполагает: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развитие предпосылок ценностно-смыслового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восприятия и понимания произведений искусства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(словесного, музыкального, изобразительного), мира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природы;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становление эстетического отношения к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окружающему  миру; 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элементарных представлений о видах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искусства; 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восприятие музыки, художественной литературы,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фольклора; 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стимулирование сопереживания персонажам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художественных произведений;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реализацию самостоятельной творческой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деятельности детей (изобразительной, конструктивно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модельной, музыкальной и др.).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933588" cy="85723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857232"/>
            <a:ext cx="8286776" cy="571504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Включает приобретение опыта в следующих видах деятельности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детей: </a:t>
            </a:r>
          </a:p>
          <a:p>
            <a:pPr>
              <a:spcBef>
                <a:spcPts val="0"/>
              </a:spcBef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двигательной, в том числе связанной с выполнением упражнений,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направленных на развитие таких физических качеств, как 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координация и гибкость; </a:t>
            </a:r>
          </a:p>
          <a:p>
            <a:pPr>
              <a:spcBef>
                <a:spcPts val="0"/>
              </a:spcBef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способствующих правильному формированию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опорно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-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двигательной системы организма, развитию равновесия, координации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движения, крупной и мелкой моторики обеих рук, а также с 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правильным, не наносящем ущерба организму, выполнением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основных движений (ходьба, бег, мягкие прыжки, повороты в обе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стороны),</a:t>
            </a:r>
          </a:p>
          <a:p>
            <a:pPr>
              <a:spcBef>
                <a:spcPts val="0"/>
              </a:spcBef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формирование начальных представлений о некоторых видах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спорта,  овладение подвижными играми с правилами;</a:t>
            </a:r>
          </a:p>
          <a:p>
            <a:pPr>
              <a:spcBef>
                <a:spcPts val="0"/>
              </a:spcBef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становление целенаправленности и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в двигательной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сфере;</a:t>
            </a:r>
          </a:p>
          <a:p>
            <a:pPr>
              <a:spcBef>
                <a:spcPts val="0"/>
              </a:spcBef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становление ценностей здорового образа жизни, овладение его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элементарными нормами и правилами (в питании, двигательном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режиме, закаливании, при формировании полезных привычек и др.).</a:t>
            </a:r>
          </a:p>
          <a:p>
            <a:pPr>
              <a:spcBef>
                <a:spcPts val="0"/>
              </a:spcBef>
            </a:pPr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821533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Конкретное содержание указанных образовательных областей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428868"/>
            <a:ext cx="7855270" cy="4052902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Зависит от возрастных и индивидуальных особенностей детей, определяется целями и задачами Программы.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Может реализовываться в различных видах деятельности (общении, игре, познавательно-исследовательской деятельности - как сквозных механизмах развития ребенка):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младенческом возрасте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(2 месяца - 1 год)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143116"/>
            <a:ext cx="8005026" cy="326708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непосредственное эмоциональное общение со взрослым;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манипулирование с предметами; 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познавательно-исследовательские действия;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восприятие музыки, детских песен и стихов; 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двигательная активность;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тактильно-двигательные игры.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раннем возрасте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(1 год - 3 года)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000240"/>
            <a:ext cx="8005026" cy="412434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u-RU" dirty="0" smtClean="0"/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предметная деятельность и игры с составными и</a:t>
            </a:r>
          </a:p>
          <a:p>
            <a:pPr>
              <a:lnSpc>
                <a:spcPct val="9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динамическими игрушками; </a:t>
            </a:r>
          </a:p>
          <a:p>
            <a:pPr>
              <a:lnSpc>
                <a:spcPct val="90000"/>
              </a:lnSpc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экспериментирование с материалами и веществами</a:t>
            </a:r>
          </a:p>
          <a:p>
            <a:pPr>
              <a:lnSpc>
                <a:spcPct val="9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(песок, вода, тесто и пр.); </a:t>
            </a:r>
          </a:p>
          <a:p>
            <a:pPr>
              <a:lnSpc>
                <a:spcPct val="90000"/>
              </a:lnSpc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общение с взрослым и совместные игры со</a:t>
            </a:r>
          </a:p>
          <a:p>
            <a:pPr>
              <a:lnSpc>
                <a:spcPct val="9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сверстниками под руководством взрослого;</a:t>
            </a:r>
          </a:p>
          <a:p>
            <a:pPr>
              <a:lnSpc>
                <a:spcPct val="90000"/>
              </a:lnSpc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самообслуживание и действия с бытовыми предметами-</a:t>
            </a:r>
          </a:p>
          <a:p>
            <a:pPr>
              <a:lnSpc>
                <a:spcPct val="9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орудиями (ложка, совок, лопатка и пр.); </a:t>
            </a:r>
          </a:p>
          <a:p>
            <a:pPr>
              <a:lnSpc>
                <a:spcPct val="90000"/>
              </a:lnSpc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восприятие смысла музыки, сказок, стихов; </a:t>
            </a:r>
          </a:p>
          <a:p>
            <a:pPr>
              <a:lnSpc>
                <a:spcPct val="90000"/>
              </a:lnSpc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рассматривание картинок;</a:t>
            </a:r>
          </a:p>
          <a:p>
            <a:pPr>
              <a:lnSpc>
                <a:spcPct val="90000"/>
              </a:lnSpc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двигательная активность.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Для детей дошкольного возраста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(3 года - 8 лет)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447800"/>
            <a:ext cx="8076464" cy="54102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ряд видов деятельности: 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игровая, включая сюжетно-ролевую игру, игру с правилами и другие</a:t>
            </a:r>
          </a:p>
          <a:p>
            <a:pPr>
              <a:lnSpc>
                <a:spcPct val="8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виды игры; 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коммуникативная (общение и взаимодействие со взрослыми и</a:t>
            </a:r>
          </a:p>
          <a:p>
            <a:pPr>
              <a:lnSpc>
                <a:spcPct val="8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сверстниками); 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познавательно-исследовательская (исследования объектов</a:t>
            </a:r>
          </a:p>
          <a:p>
            <a:pPr>
              <a:lnSpc>
                <a:spcPct val="8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окружающего мира и экспериментирования с  ними); 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восприятие художественной литературы и фольклора;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самообслуживание и элементарный бытовой труд (в помещении и на</a:t>
            </a:r>
          </a:p>
          <a:p>
            <a:pPr>
              <a:lnSpc>
                <a:spcPct val="8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улице), конструирование из разного материала, включая конструкторы,</a:t>
            </a:r>
          </a:p>
          <a:p>
            <a:pPr>
              <a:lnSpc>
                <a:spcPct val="8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модули, бумагу, природный и иной материал, изобразительная</a:t>
            </a:r>
          </a:p>
          <a:p>
            <a:pPr>
              <a:lnSpc>
                <a:spcPct val="8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(рисование, лепка, аппликация); 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музыкальная (восприятие и понимание смысла музыкальных</a:t>
            </a:r>
          </a:p>
          <a:p>
            <a:pPr>
              <a:lnSpc>
                <a:spcPct val="8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произведений, пение, музыкально-ритмические движения, игры на</a:t>
            </a:r>
          </a:p>
          <a:p>
            <a:pPr>
              <a:lnSpc>
                <a:spcPct val="8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детских музыкальных инструментах); 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двигательная (овладение основными движениями) формы</a:t>
            </a:r>
          </a:p>
          <a:p>
            <a:pPr>
              <a:lnSpc>
                <a:spcPct val="8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активности ребенка.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8143900" cy="142875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Требования к условиям реализации ООП дошкольного образования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500306"/>
            <a:ext cx="7858180" cy="321471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Требования к условиям реализации Программы</a:t>
            </a:r>
          </a:p>
          <a:p>
            <a:pPr>
              <a:lnSpc>
                <a:spcPct val="9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включают требования: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 психолого-педагогическим, кадровым,</a:t>
            </a:r>
          </a:p>
          <a:p>
            <a:pPr>
              <a:lnSpc>
                <a:spcPct val="9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материально-техническим , финансовым  условиям</a:t>
            </a:r>
          </a:p>
          <a:p>
            <a:pPr>
              <a:lnSpc>
                <a:spcPct val="9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реализации Программы;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 развивающей предметно-пространственной среде.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Оценка индивидуального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развития детей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1850" y="2285992"/>
            <a:ext cx="7862150" cy="2767018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производится педагогическим работником в рамках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педагогической диагностики (оценки индивидуального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развития детей дошкольного возраста, связанной с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оценкой эффективности педагогических действий 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лежащей в основе их дальнейшего планирования).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Результаты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педагогической  диагностики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214554"/>
            <a:ext cx="7862150" cy="340996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могут использоваться исключительно для решения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следующих образовательных задач:</a:t>
            </a:r>
          </a:p>
          <a:p>
            <a:pPr marL="539496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индивидуализации образования (в том числе</a:t>
            </a:r>
          </a:p>
          <a:p>
            <a:pPr marL="539496" indent="-4572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поддержки ребенка, построения его образовательной</a:t>
            </a:r>
          </a:p>
          <a:p>
            <a:pPr marL="539496" indent="-4572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траектории или профессиональной коррекции</a:t>
            </a:r>
          </a:p>
          <a:p>
            <a:pPr marL="539496" indent="-4572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особенностей его развития);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оптимизации работы с группой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Психологическая диагностика развития детей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733528"/>
            <a:ext cx="7933588" cy="512447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При необходимости используется психологическая</a:t>
            </a:r>
          </a:p>
          <a:p>
            <a:pPr>
              <a:lnSpc>
                <a:spcPct val="8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диагностика развития детей (выявление и изучение</a:t>
            </a:r>
          </a:p>
          <a:p>
            <a:pPr>
              <a:lnSpc>
                <a:spcPct val="8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индивидуально-психологических особенностей</a:t>
            </a:r>
          </a:p>
          <a:p>
            <a:pPr>
              <a:lnSpc>
                <a:spcPct val="8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детей), которую проводят квалифицированные</a:t>
            </a:r>
          </a:p>
          <a:p>
            <a:pPr>
              <a:lnSpc>
                <a:spcPct val="8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специалисты (педагоги-психологи, психологи).</a:t>
            </a:r>
          </a:p>
          <a:p>
            <a:pPr>
              <a:lnSpc>
                <a:spcPct val="80000"/>
              </a:lnSpc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Участие ребенка в психологической диагностике</a:t>
            </a:r>
          </a:p>
          <a:p>
            <a:pPr>
              <a:lnSpc>
                <a:spcPct val="8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допускается только с согласия его родителей</a:t>
            </a:r>
          </a:p>
          <a:p>
            <a:pPr>
              <a:lnSpc>
                <a:spcPct val="8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(законных представителей).</a:t>
            </a:r>
          </a:p>
          <a:p>
            <a:pPr>
              <a:lnSpc>
                <a:spcPct val="80000"/>
              </a:lnSpc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Результаты психологической диагностики могут</a:t>
            </a:r>
          </a:p>
          <a:p>
            <a:pPr>
              <a:lnSpc>
                <a:spcPct val="8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использоваться для решения задач психологического</a:t>
            </a:r>
          </a:p>
          <a:p>
            <a:pPr>
              <a:lnSpc>
                <a:spcPct val="8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сопровождения и проведения квалифицированной</a:t>
            </a:r>
          </a:p>
          <a:p>
            <a:pPr>
              <a:lnSpc>
                <a:spcPct val="8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коррекции развития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857232"/>
            <a:ext cx="7862150" cy="48006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28 августа 2013 г.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Совет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Министерства образования и науки 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Российской Федерации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 федеральным государственным 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образовательным стандартам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утвердил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дошкольного образования</a:t>
            </a:r>
            <a:endParaRPr lang="ru-RU" sz="3600" dirty="0">
              <a:solidFill>
                <a:srgbClr val="742D1A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8001056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Условия для создания социальной ситуации развития детей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571612"/>
            <a:ext cx="8286776" cy="46053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предполагают:</a:t>
            </a: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1) обеспечение эмоционального благополучия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через: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непосредственное общение с каждым ребенком;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уважительное отношение к каждому ребенку, к его чувствам и потребностям;</a:t>
            </a: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поддержку индивидуальности и инициативы детей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через: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условий для свободного выбора детьми деятельности, участников совместной деятельности;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условий для принятия детьми решений, выражения своих чувств и мыслей;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директивную помощь детям, поддержку детской инициативы и самостоятельности в разных видах деятельности (игровой, исследовательской, проектной, познавательной и т.д.);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928670"/>
            <a:ext cx="8286776" cy="47149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3) Установление правил взаимодействия в разных ситуациях: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условий для позитивных, доброжелательных</a:t>
            </a: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отношений между детьми, в том числе принадлежащими к</a:t>
            </a: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разным национально культурным, религиозным общностям</a:t>
            </a: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социальным слоям, а также имеющими различные (в том</a:t>
            </a: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числе ограниченные) возможности здоровья;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коммуникативных способностей детей,</a:t>
            </a: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позволяющих разрешать конфликтные ситуации со</a:t>
            </a: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сверстниками;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умения детей работать в группе сверстников;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85728"/>
            <a:ext cx="8286776" cy="657227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5100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4) Построение вариативного развивающего образования,</a:t>
            </a:r>
          </a:p>
          <a:p>
            <a:pPr>
              <a:buNone/>
            </a:pPr>
            <a:r>
              <a:rPr lang="ru-RU" sz="5100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ориентированного на уровень развития, проявляющийся у</a:t>
            </a:r>
          </a:p>
          <a:p>
            <a:pPr>
              <a:buNone/>
            </a:pPr>
            <a:r>
              <a:rPr lang="ru-RU" sz="5100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ребенка в совместной деятельности со взрослым и более</a:t>
            </a:r>
          </a:p>
          <a:p>
            <a:pPr>
              <a:buNone/>
            </a:pPr>
            <a:r>
              <a:rPr lang="ru-RU" sz="5100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опытными сверстниками, но не актуализирующийся в его</a:t>
            </a:r>
          </a:p>
          <a:p>
            <a:pPr>
              <a:buNone/>
            </a:pPr>
            <a:r>
              <a:rPr lang="ru-RU" sz="5100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индивидуальной деятельности (далее – зона ближайшего</a:t>
            </a:r>
          </a:p>
          <a:p>
            <a:pPr>
              <a:buNone/>
            </a:pPr>
            <a:r>
              <a:rPr lang="ru-RU" sz="5100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развития каждого ребенка), через:</a:t>
            </a:r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создание условий для овладения культурными средствами</a:t>
            </a:r>
          </a:p>
          <a:p>
            <a:pPr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деятельности;</a:t>
            </a:r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организацию видов деятельности, способствующих развитию</a:t>
            </a:r>
          </a:p>
          <a:p>
            <a:pPr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мышления, речи, общения, воображения и детского творчества,</a:t>
            </a:r>
          </a:p>
          <a:p>
            <a:pPr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личностного, физического и художественно-эстетического</a:t>
            </a:r>
            <a:endParaRPr lang="ru-RU" sz="5100" dirty="0" smtClean="0">
              <a:solidFill>
                <a:srgbClr val="742D1A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развития детей;</a:t>
            </a:r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поддержку спонтанной игры детей, ее обогащение, обеспечение</a:t>
            </a:r>
          </a:p>
          <a:p>
            <a:pPr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игрового времени и пространства;</a:t>
            </a:r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оценку индивидуального развития детей;</a:t>
            </a:r>
          </a:p>
          <a:p>
            <a:pPr>
              <a:buNone/>
            </a:pP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500042"/>
            <a:ext cx="8215338" cy="3714776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5) взаимодействие с родителями (законными</a:t>
            </a:r>
          </a:p>
          <a:p>
            <a:pPr>
              <a:buNone/>
            </a:pPr>
            <a:r>
              <a:rPr lang="ru-RU" sz="2400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представителями)  по вопросам образования ребенка, через: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непосредственное вовлечение их в образовательную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деятельность, в том числе посредством создания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образовательных проектов совместно с семьей на основе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выявления потребностей и поддержки образовательных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инициатив семьи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8683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должна создавать условий для: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447800"/>
            <a:ext cx="8286776" cy="5410200"/>
          </a:xfrm>
        </p:spPr>
        <p:txBody>
          <a:bodyPr>
            <a:normAutofit fontScale="77500" lnSpcReduction="20000"/>
          </a:bodyPr>
          <a:lstStyle/>
          <a:p>
            <a:pPr marL="596646" indent="-514350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профессионального развития педагогических и</a:t>
            </a:r>
          </a:p>
          <a:p>
            <a:pPr marL="596646" indent="-514350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руководящих работников, в том числе их дополнительного</a:t>
            </a:r>
          </a:p>
          <a:p>
            <a:pPr marL="596646" indent="-514350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профессионального образования;  </a:t>
            </a:r>
          </a:p>
          <a:p>
            <a:pPr marL="596646" indent="-514350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консультативной поддержки педагогических</a:t>
            </a:r>
          </a:p>
          <a:p>
            <a:pPr marL="596646" indent="-514350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работников и родителей;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организационно-методического сопровождения</a:t>
            </a:r>
          </a:p>
          <a:p>
            <a:pPr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процесса реализации Программы, в том числе во</a:t>
            </a:r>
          </a:p>
          <a:p>
            <a:pPr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взаимодействии со сверстниками и взрослыми.</a:t>
            </a:r>
          </a:p>
          <a:p>
            <a:pPr>
              <a:buNone/>
            </a:pPr>
            <a:endParaRPr lang="ru-RU" sz="3100" i="1" dirty="0" smtClean="0">
              <a:solidFill>
                <a:srgbClr val="742D1A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100" i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При создании условий для работы с детьми-инвалидами,</a:t>
            </a:r>
          </a:p>
          <a:p>
            <a:pPr>
              <a:buNone/>
            </a:pPr>
            <a:r>
              <a:rPr lang="ru-RU" sz="3100" i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осваивающими Программу, должна учитываться</a:t>
            </a:r>
          </a:p>
          <a:p>
            <a:pPr>
              <a:buNone/>
            </a:pPr>
            <a:r>
              <a:rPr lang="ru-RU" sz="3100" i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индивидуальная программа реабилитации ребенка</a:t>
            </a:r>
          </a:p>
          <a:p>
            <a:pPr>
              <a:buNone/>
            </a:pPr>
            <a:r>
              <a:rPr lang="ru-RU" sz="3100" i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инвалида.</a:t>
            </a:r>
          </a:p>
          <a:p>
            <a:pPr>
              <a:buNone/>
            </a:pPr>
            <a:r>
              <a:rPr lang="ru-RU" sz="3100" i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742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должна создавать возможности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714488"/>
            <a:ext cx="8429652" cy="4800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предоставления информации о Программе семье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всем заинтересованным лицам, вовлеченным в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образовательную деятельность, а также широкой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общественности;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взрослых по поиску, использованию материалов, обеспечивающих реализацию Программы, в том числе в информационной среде;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обсуждения с родителями (законными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представителями) детей вопросов, связанных с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реализацией Программы.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92961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742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Максимально допустимый объем образовательной нагрузки</a:t>
            </a:r>
            <a:endParaRPr lang="ru-RU" sz="3600" b="1" dirty="0">
              <a:solidFill>
                <a:srgbClr val="742D1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785926"/>
            <a:ext cx="8143900" cy="48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Максимально допустимый объем образовательной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нагрузки должен соответствовать санитарно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эпидемиологическим правилам и нормативам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2.4.1.3049-13 "Санитарно-эпидемиологические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требования к устройству, содержанию и организации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режима работы дошкольных образовательных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организаций", утвержденным постановлением Главного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государственного санитарного врача Российской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Федерации от 15 мая 2013 г. N 26 (зарегистрировано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Министерством юстиции Российской Федерации 29 мая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2013 г., регистрационный N 28564).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857252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Требования к развивающей</a:t>
            </a:r>
            <a:b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 предметно-пространственной среде</a:t>
            </a:r>
            <a:endParaRPr lang="ru-RU" sz="3600" b="1" dirty="0">
              <a:solidFill>
                <a:srgbClr val="742D1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785926"/>
            <a:ext cx="7998146" cy="4800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 обеспечивает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максимальную реализацию образовательного потенциала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пространства Организации, Группы, а также территории,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прилегающей к Организации или находящейся на небольшом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удалении, приспособленной для реализации Программы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(далее - участок), материалов, оборудования и инвентаря для развития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детей дошкольного возраста в соответствии с особенностями каждого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возрастного этапа, охраны и укрепления их здоровья, учета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особенностей и коррекции недостатков их развития.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 должна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обеспечивать возможность общения и совместной деятельности детей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(в том числе детей разного возраста) и взрослых, двигательной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активности детей, а также возможности для уединения.</a:t>
            </a:r>
          </a:p>
          <a:p>
            <a:pPr>
              <a:spcBef>
                <a:spcPts val="0"/>
              </a:spcBef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571480"/>
            <a:ext cx="8215338" cy="5572164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 должна обеспечивать: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реализацию различных образовательных программ; 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в случае организации инклюзивного образования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необходимые для него условия;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учет национально-культурных, климатических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условий, в которых осуществляется образовательная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деятельность;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учет возрастных особенностей детей.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должна быть содержательно-насыщенной,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трансформируемой, полифункциональной, вариативной,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доступной и безопасной.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862150" cy="93978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Насыщенность среды</a:t>
            </a:r>
            <a:endParaRPr lang="ru-RU" sz="3600" b="1" dirty="0">
              <a:solidFill>
                <a:srgbClr val="742D1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857232"/>
            <a:ext cx="8501122" cy="6000768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Образовательное пространство должно быть оснащено</a:t>
            </a:r>
          </a:p>
          <a:p>
            <a:pPr>
              <a:lnSpc>
                <a:spcPct val="7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средствами обучения и воспитания (в том числе техническими),</a:t>
            </a:r>
          </a:p>
          <a:p>
            <a:pPr>
              <a:lnSpc>
                <a:spcPct val="7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соответствующими материалами, в том числе расходным игровым,</a:t>
            </a:r>
          </a:p>
          <a:p>
            <a:pPr>
              <a:lnSpc>
                <a:spcPct val="7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спортивным, оздоровительным оборудованием, инвентарем (в</a:t>
            </a:r>
          </a:p>
          <a:p>
            <a:pPr>
              <a:lnSpc>
                <a:spcPct val="7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соответствии со спецификой Программы). </a:t>
            </a:r>
          </a:p>
          <a:p>
            <a:pPr>
              <a:lnSpc>
                <a:spcPct val="7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Организация образовательного пространства и разнообразие</a:t>
            </a:r>
          </a:p>
          <a:p>
            <a:pPr>
              <a:lnSpc>
                <a:spcPct val="7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материалов, оборудования и инвентаря (в здании и на участке)</a:t>
            </a:r>
          </a:p>
          <a:p>
            <a:pPr>
              <a:lnSpc>
                <a:spcPct val="7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должны обеспечивать: </a:t>
            </a:r>
          </a:p>
          <a:p>
            <a:pPr>
              <a:lnSpc>
                <a:spcPct val="7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игровую, познавательную, исследовательскую и творческую </a:t>
            </a:r>
          </a:p>
          <a:p>
            <a:pPr>
              <a:lnSpc>
                <a:spcPct val="7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активность всех воспитанников, экспериментирование с</a:t>
            </a:r>
          </a:p>
          <a:p>
            <a:pPr>
              <a:lnSpc>
                <a:spcPct val="7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доступными детям материалами (в том числе с песком и водой);</a:t>
            </a:r>
          </a:p>
          <a:p>
            <a:pPr>
              <a:lnSpc>
                <a:spcPct val="7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двигательную активность, в том числе развитие крупной и мелкой</a:t>
            </a:r>
          </a:p>
          <a:p>
            <a:pPr>
              <a:lnSpc>
                <a:spcPct val="7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моторики, участие в подвижных играх и соревнованиях; </a:t>
            </a:r>
          </a:p>
          <a:p>
            <a:pPr>
              <a:lnSpc>
                <a:spcPct val="7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эмоциональное благополучие детей во взаимодействии с</a:t>
            </a:r>
          </a:p>
          <a:p>
            <a:pPr>
              <a:lnSpc>
                <a:spcPct val="7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предметно-пространственным окружением; </a:t>
            </a:r>
          </a:p>
          <a:p>
            <a:pPr>
              <a:lnSpc>
                <a:spcPct val="7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возможность самовыражения детей.</a:t>
            </a:r>
          </a:p>
          <a:p>
            <a:pPr>
              <a:lnSpc>
                <a:spcPct val="7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детей младенческого и раннего возраста образовательное</a:t>
            </a:r>
          </a:p>
          <a:p>
            <a:pPr>
              <a:lnSpc>
                <a:spcPct val="7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пространство должно предоставлять необходимые и достаточные</a:t>
            </a:r>
          </a:p>
          <a:p>
            <a:pPr>
              <a:lnSpc>
                <a:spcPct val="7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возможности для движения, предметной и игровой деятельности с</a:t>
            </a:r>
          </a:p>
          <a:p>
            <a:pPr>
              <a:lnSpc>
                <a:spcPct val="7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разными материалами.</a:t>
            </a:r>
          </a:p>
          <a:p>
            <a:pPr>
              <a:lnSpc>
                <a:spcPct val="70000"/>
              </a:lnSpc>
            </a:pP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1122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3600" b="1" dirty="0">
              <a:solidFill>
                <a:srgbClr val="742D1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71612"/>
            <a:ext cx="7933588" cy="3552836"/>
          </a:xfrm>
        </p:spPr>
        <p:txBody>
          <a:bodyPr>
            <a:normAutofit/>
          </a:bodyPr>
          <a:lstStyle/>
          <a:p>
            <a:pPr marL="596646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Общие положения.</a:t>
            </a:r>
          </a:p>
          <a:p>
            <a:pPr marL="596646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Требования к структуре образовательной программы</a:t>
            </a:r>
          </a:p>
          <a:p>
            <a:pPr marL="596646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дошкольного образования и её объёму.</a:t>
            </a:r>
          </a:p>
          <a:p>
            <a:pPr marL="596646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Требования к условиям реализации основной</a:t>
            </a:r>
          </a:p>
          <a:p>
            <a:pPr marL="596646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образовательной программы дошкольного образования.</a:t>
            </a:r>
          </a:p>
          <a:p>
            <a:pPr marL="596646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Требования к результатам освоения основной</a:t>
            </a:r>
          </a:p>
          <a:p>
            <a:pPr marL="596646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образовательной программы дошкольного образования.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862150" cy="100010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err="1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Трансформируемость</a:t>
            </a:r>
            <a: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 пространства</a:t>
            </a:r>
            <a:endParaRPr lang="ru-RU" sz="3600" b="1" dirty="0">
              <a:solidFill>
                <a:srgbClr val="742D1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071546"/>
            <a:ext cx="8215338" cy="1714512"/>
          </a:xfrm>
        </p:spPr>
        <p:txBody>
          <a:bodyPr/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предполагает возможность изменений  предметно -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пространственной среды в зависимости от образовательной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ситуации, в том числе от меняющихся интересов и возможностей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детей.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28662" y="2714620"/>
            <a:ext cx="8005026" cy="71438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ru-RU" sz="3600" b="1" dirty="0" err="1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Полифункциональность</a:t>
            </a:r>
            <a: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 материалов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742D1A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928662" y="3500438"/>
            <a:ext cx="8215338" cy="31432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предполагает: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возможность разнообразного использования различных составляющих предметной среды, например, детской мебели, матов, мягких модулей, ширм и т.д.; 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наличие в Организации или Группе полифункциональных (не обладающих жестко закрепленным способом употребления) предметов, в том числе природных материалов, пригодных для использования в разных видах детской активности (в том числе в качестве предметов-заместителей в детской игре).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86215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Вариативность среды </a:t>
            </a:r>
            <a:r>
              <a:rPr lang="ru-RU" sz="8800" dirty="0" smtClean="0">
                <a:solidFill>
                  <a:schemeClr val="tx1"/>
                </a:solidFill>
              </a:rPr>
              <a:t/>
            </a:r>
            <a:br>
              <a:rPr lang="ru-RU" sz="8800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642918"/>
            <a:ext cx="8005026" cy="2714644"/>
          </a:xfrm>
        </p:spPr>
        <p:txBody>
          <a:bodyPr>
            <a:normAutofit fontScale="92500"/>
          </a:bodyPr>
          <a:lstStyle/>
          <a:p>
            <a:pPr>
              <a:spcBef>
                <a:spcPts val="0"/>
              </a:spcBef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предполагает</a:t>
            </a:r>
          </a:p>
          <a:p>
            <a:pPr>
              <a:spcBef>
                <a:spcPts val="0"/>
              </a:spcBef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наличие в Организации или Группе различных пространств (для</a:t>
            </a:r>
          </a:p>
          <a:p>
            <a:pPr>
              <a:spcBef>
                <a:spcPts val="0"/>
              </a:spcBef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игры, конструирования, уединения и пр.), а также разнообразных</a:t>
            </a:r>
          </a:p>
          <a:p>
            <a:pPr>
              <a:spcBef>
                <a:spcPts val="0"/>
              </a:spcBef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материалов, игр, игрушек и оборудования, обеспечивающих</a:t>
            </a:r>
          </a:p>
          <a:p>
            <a:pPr>
              <a:spcBef>
                <a:spcPts val="0"/>
              </a:spcBef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свободный выбор детей;</a:t>
            </a:r>
          </a:p>
          <a:p>
            <a:pPr>
              <a:spcBef>
                <a:spcPts val="0"/>
              </a:spcBef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периодическую сменяемость игрового материала, появление</a:t>
            </a:r>
          </a:p>
          <a:p>
            <a:pPr>
              <a:spcBef>
                <a:spcPts val="0"/>
              </a:spcBef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новых предметов, стимулирующих игровую, двигательную,</a:t>
            </a:r>
          </a:p>
          <a:p>
            <a:pPr>
              <a:spcBef>
                <a:spcPts val="0"/>
              </a:spcBef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Познавательную и исследовательскую активность детей.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71538" y="3357562"/>
            <a:ext cx="7862150" cy="654032"/>
          </a:xfrm>
          <a:prstGeom prst="rect">
            <a:avLst/>
          </a:prstGeom>
        </p:spPr>
        <p:txBody>
          <a:bodyPr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400" b="1" dirty="0" smtClean="0">
                <a:solidFill>
                  <a:srgbClr val="742D1A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Доступность среды</a:t>
            </a:r>
            <a:r>
              <a:rPr kumimoji="0" lang="ru-RU" sz="8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8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3786190"/>
            <a:ext cx="7929586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предполагает</a:t>
            </a:r>
          </a:p>
          <a:p>
            <a:pPr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доступность для воспитанников, в том числе детей с ограниченными возможностями здоровья и детей-инвалидов, всех помещений, где осуществляется образовательная деятельность;</a:t>
            </a:r>
          </a:p>
          <a:p>
            <a:pPr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свободный доступ детей, в том числе детей с ограниченными возможностями здоровья, к играм, игрушкам, материалам, пособиям, обеспечивающим все основные виды детской активности; </a:t>
            </a:r>
          </a:p>
          <a:p>
            <a:pPr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исправность и сохранность материалов и оборудования.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Безопасность</a:t>
            </a:r>
            <a:b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 предметно-пространственной среды</a:t>
            </a:r>
            <a:endParaRPr lang="ru-RU" sz="3600" b="1" dirty="0">
              <a:solidFill>
                <a:srgbClr val="742D1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43050"/>
            <a:ext cx="7933588" cy="44100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предполагает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соответствие всех ее элементов требованиям по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обеспечению надежности и безопасности их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Организация самостоятельно определяет средства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обучения, в том числе технические, соответствующие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материалы (в том числе расходные), игровое, спортивное,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оздоровительное оборудование, инвентарь, необходимые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реализации Программы.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Требования к кадровым условиям реализации Программы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447800"/>
            <a:ext cx="8005026" cy="541020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Квалификация педагогических и учебно-вспомогательных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работников должна соответствовать квалификационным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характеристикам, установленным в Едином квалификационном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справочнике должностей руководителей, специалистов и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служащих, раздел "Квалификационные характеристики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должностей работников образования", утвержденном приказом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Министерства здравоохранения и социального развития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Российской Федерации от 26 августа 2010 г. N 761н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(зарегистрирован Министерством юстиции Российской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Федерации 6 октября 2010 г., регистрационный N 18638), с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изменениями, внесенными приказом Министерства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здравоохранения и социального развития Российской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Федерации от 31 мая 2011 г. N 448н (зарегистрирован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Министерством юстиции Российской Федерации 1 июля 2011 г.,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регистрационный N 21240).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933588" cy="1143000"/>
          </a:xfrm>
        </p:spPr>
        <p:txBody>
          <a:bodyPr>
            <a:noAutofit/>
          </a:bodyPr>
          <a:lstStyle/>
          <a:p>
            <a:pPr algn="ctr"/>
            <a:r>
              <a:rPr lang="ru-RU" sz="3300" b="1" dirty="0" smtClean="0">
                <a:solidFill>
                  <a:srgbClr val="742D1A"/>
                </a:solidFill>
              </a:rPr>
              <a:t>Требования к материально-техническим условиям реализации ООП </a:t>
            </a:r>
            <a:br>
              <a:rPr lang="ru-RU" sz="3300" b="1" dirty="0" smtClean="0">
                <a:solidFill>
                  <a:srgbClr val="742D1A"/>
                </a:solidFill>
              </a:rPr>
            </a:br>
            <a:r>
              <a:rPr lang="ru-RU" sz="3300" b="1" dirty="0" smtClean="0">
                <a:solidFill>
                  <a:srgbClr val="742D1A"/>
                </a:solidFill>
              </a:rPr>
              <a:t>дошкольного образования</a:t>
            </a:r>
            <a:endParaRPr lang="ru-RU" sz="3300" b="1" dirty="0">
              <a:solidFill>
                <a:srgbClr val="742D1A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857364"/>
            <a:ext cx="8076464" cy="500063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требования, определяемые в соответствии с санитарно-эпидемиологическими правилами и нормативами;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требования, определяемые в соответствии с правилами пожарной безопасности;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требования к средствам обучения и воспитания в соответствии с возрастом и индивидуальными особенностями развития детей;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оснащенность помещений развивающей предметно-пространственной средой;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требования к материально-техническому обеспечению программы (учебно-методический комплект, оборудование, оснащение (предметы).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92670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Требования к финансовым условиям реализации ООП </a:t>
            </a:r>
            <a:b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дошкольного образования</a:t>
            </a:r>
            <a:endParaRPr lang="ru-RU" sz="3600" b="1" dirty="0">
              <a:solidFill>
                <a:srgbClr val="742D1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43050"/>
            <a:ext cx="8215338" cy="50006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Финансовое обеспечение государственных гарантий на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получение гражданами общедоступного и бесплатного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дошкольного образования за счет средств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соответствующих бюджетов бюджетной системы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Российской Федерации в государственных, муниципальных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частных организациях осуществляется на основе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нормативов обеспечения государственных гарантий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реализации прав на получение общедоступного 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бесплатного дошкольного образования, определяемых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органами государственной власти субъектов Российской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Федерации, обеспечивающих реализацию Программы в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соответствии со Стандартом.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93358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Финансовые условия реализации Программы должны: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714488"/>
            <a:ext cx="8072462" cy="4729162"/>
          </a:xfrm>
        </p:spPr>
        <p:txBody>
          <a:bodyPr>
            <a:normAutofit fontScale="92500" lnSpcReduction="20000"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обеспечивать возможность выполнения требований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Стандарта к условиям реализации и структуре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Программы;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обеспечивать реализацию обязательной части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Программы и части, формируемой участниками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образовательного процесса, учитывая вариативность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Индивидуальных траекторий развития детей;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отражать структуру и объем расходов, необходимых для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реализации Программы, а также механизм их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Формирования.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Требования к результатам освоения ООП  дошкольного образования</a:t>
            </a:r>
            <a:endParaRPr lang="ru-RU" sz="3600" b="1" dirty="0">
              <a:solidFill>
                <a:srgbClr val="742D1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43116"/>
            <a:ext cx="7933588" cy="31956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Требования Стандарта к результатам освоения Программы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представлены в виде целевых ориентиров дошкольного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образования, которые представляют собой социально -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нормативные возрастные характеристики возможных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достижений ребенка на этапе завершения уровня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дошкольного образования.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Настоящие требования являются ориентирами для:</a:t>
            </a:r>
            <a:endParaRPr lang="ru-RU" sz="3600" b="1" dirty="0">
              <a:solidFill>
                <a:srgbClr val="742D1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43050"/>
            <a:ext cx="7862150" cy="462440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построения образовательной политики на соответствующих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уровнях с учетом целей дошкольного образования, общих для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всего образовательного пространства Российской Федерации;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решения задач формирования Программы;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анализа профессиональной деятельности;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взаимодействия с семьями;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изучения характеристик образования детей в возрасте от 2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месяцев до 8 лет;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информирования родителей (законных представителей) 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общественности относительно целей дошкольного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образования, общих для всего образовательного пространства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Российской Федерации.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Целевые ориентиры </a:t>
            </a:r>
            <a:b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дошкольного образования</a:t>
            </a:r>
            <a:endParaRPr lang="ru-RU" sz="3600" dirty="0">
              <a:solidFill>
                <a:srgbClr val="742D1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428736"/>
            <a:ext cx="7933588" cy="505303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Целевые ориентиры дошкольного образования определяются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независимо от форм реализации Программы, а также от ее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характера, особенностей развития детей и Организации,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реализующей Программу.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Целевые ориентиры не подлежат непосредственной оценке, в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том числе в виде педагогической диагностики (мониторинга), 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являются основанием для их формального сравнения с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реальными достижениями детей.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не являются основой объективной оценки соответствия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установленным требованиям образовательной деятельности 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подготовки детей.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Освоение Программы не сопровождается проведением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промежуточных аттестаций и итоговой аттестации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воспитанников.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85728"/>
            <a:ext cx="8001056" cy="628654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Настоящий федеральный государственный образовательный стандарт дошкольного образования (далее - Стандарт) представляет собой совокупность обязательных требований к дошкольному образованию. </a:t>
            </a:r>
          </a:p>
          <a:p>
            <a:pPr>
              <a:lnSpc>
                <a:spcPct val="120000"/>
              </a:lnSpc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Предметом регулирования Стандарта являются отношения в сфере образования, возникающие при реализации образовательной программы дошкольного образования (далее - Программа).</a:t>
            </a:r>
          </a:p>
          <a:p>
            <a:pPr>
              <a:lnSpc>
                <a:spcPct val="120000"/>
              </a:lnSpc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Образовательная деятельность по Программе осуществляется организациями, осуществляющими образовательную деятельность, индивидуальными предпринимателями (далее вместе - Организации).</a:t>
            </a:r>
          </a:p>
          <a:p>
            <a:pPr>
              <a:lnSpc>
                <a:spcPct val="120000"/>
              </a:lnSpc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Положения настоящего Стандарта могут использоваться родителями (законными представителями) при получении детьми дошкольного образования в форме семейного образования.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14290"/>
            <a:ext cx="8215338" cy="66437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Целевые ориентиры не могут служит непосредственным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основанием при решении управленческих задач,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включая: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аттестацию педагогических кадров;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оценку качества образования;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оценку как итогового, так и промежуточного уровня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развития детей, в том числе в рамках мониторинга (в том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числе в форме тестирования, с использованием методов,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основанных на наблюдении, или иных методов измерения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результативности детей);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оценку выполнения муниципального (государственного)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задания посредством их включения в показатели качества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выполнения задания;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распределение стимулирующего фонда оплаты труда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работников Организации.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7790712" cy="10112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40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Целевые ориентиры образования в младенческом и раннем возрасте 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14422"/>
            <a:ext cx="8143900" cy="5643578"/>
          </a:xfrm>
        </p:spPr>
        <p:txBody>
          <a:bodyPr>
            <a:normAutofit lnSpcReduction="10000"/>
          </a:bodyPr>
          <a:lstStyle/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ребенок интересуется окружающими предметами и активно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действует с ними; эмоционально вовлечен в действия с игрушками и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другими предметами, стремится проявлять настойчивость в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достижении результата своих действий; 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использует специфические, культурно фиксированные предметные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действия, знает назначение бытовых предметов (ложки, расчески,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карандаша и пр.) и умеет пользоваться ими. Владеет простейшими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навыками самообслуживания; стремится проявлять самостоятельность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 бытовом и игровом поведении; 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владеет активной речью, включенной в общение; может обращаться с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вопросами и просьбами, понимает речь взрослых; знает названия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окружающих предметов и игрушек; 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85728"/>
            <a:ext cx="7933588" cy="4357718"/>
          </a:xfrm>
        </p:spPr>
        <p:txBody>
          <a:bodyPr>
            <a:normAutofit/>
          </a:bodyPr>
          <a:lstStyle/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стремится к общению со взрослыми и активно подражает им в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движениях и действиях; появляются игры, в которых ребенок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воспроизводит действия взрослого; 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проявляет интерес к сверстникам, наблюдает за их действиями и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подражает им; 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проявляет интерес к стихам, песням и сказкам, рассматриванию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картинки, стремится двигаться под музыку; эмоционально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откликается на различные произведения культуры и искусства; 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у ребенка развита крупная моторика, он стремится осваивать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различные виды движения (бег, лазанье, перешагивание и пр.).</a:t>
            </a:r>
          </a:p>
          <a:p>
            <a:endParaRPr lang="ru-RU" dirty="0"/>
          </a:p>
        </p:txBody>
      </p:sp>
      <p:pic>
        <p:nvPicPr>
          <p:cNvPr id="1028" name="Picture 4" descr="http://pu1.proffi95.ru/images/posts/medium/post62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4429132"/>
            <a:ext cx="3287413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8286776" cy="107156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Целевые ориентиры на этапе завершения дошкольного образования</a:t>
            </a:r>
            <a:endParaRPr lang="ru-RU" sz="3600" dirty="0">
              <a:solidFill>
                <a:srgbClr val="742D1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357298"/>
            <a:ext cx="8286776" cy="5500702"/>
          </a:xfrm>
        </p:spPr>
        <p:txBody>
          <a:bodyPr>
            <a:noAutofit/>
          </a:bodyPr>
          <a:lstStyle/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ребенок овладевает основными культурными способами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деятельности, проявляет инициативу и самостоятельность в разных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видах деятельности - игре, общении, познавательно -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исследовательской деятельности, конструировании и др.; способен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выбирать себе род занятий, участников по совместной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деятельности;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ребенок обладает установкой положительного отношения к миру,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к разным видам труда, другим людям и самому себе, обладает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чувством собственного достоинства; активно взаимодействует со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сверстниками и взрослыми, участвует в совместных играх.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Способен договариваться, учитывать интересы и чувства других,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сопереживать неудачам и радоваться успехам других, адекватно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проявляет свои чувства, в том числе чувство веры в себя, старается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разрешать конфликты;</a:t>
            </a:r>
          </a:p>
          <a:p>
            <a:endParaRPr lang="ru-RU" sz="2100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42852"/>
            <a:ext cx="8286776" cy="6429420"/>
          </a:xfrm>
        </p:spPr>
        <p:txBody>
          <a:bodyPr>
            <a:normAutofit lnSpcReduction="10000"/>
          </a:bodyPr>
          <a:lstStyle/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ребенок обладает развитым воображением, которое реализуется в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разных видах деятельности, и прежде всего в игре; ребенок владеет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разными формами и видами игры, различает условную и реальную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ситуации, умеет подчиняться разным правилам и социальным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нормам;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ребенок достаточно хорошо владеет устной речью, может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выражать свои мысли и желания, может использовать речь для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выражения своих мыслей, чувств и желаний, построения речевого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высказывания в ситуации общения, может выделять звуки в словах,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у ребенка складываются предпосылки грамотности; 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у ребенка развита крупная и мелкая моторика; он подвижен,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вынослив, владеет основными движениями, может контролировать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свои движения и управлять ими;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ребенок способен к волевым усилиям, может следовать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социальным нормам поведения и правилам в разных видах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деятельности, во взаимоотношениях со взрослыми и сверстниками,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может соблюдать правила безопасного поведения и личной гигиены; </a:t>
            </a:r>
          </a:p>
          <a:p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357166"/>
            <a:ext cx="8215338" cy="6143668"/>
          </a:xfrm>
        </p:spPr>
        <p:txBody>
          <a:bodyPr>
            <a:normAutofit/>
          </a:bodyPr>
          <a:lstStyle/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ребенок проявляет любознательность, задает вопросы взрослым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и сверстникам, интересуется причинно-следственными связями,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пытается самостоятельно придумывать объяснения явлениям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природы и поступкам людей; склонен наблюдать,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экспериментировать.  Обладает начальными знаниями о себе, о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природном и социальном мире, в котором он живет; знаком с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произведениями детской литературы, обладает элементарными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представлениями из области живой природы, естествознания,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математики, истории и т.п.; ребенок способен к принятию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собственных решений, опираясь на свои знания и умения в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различных видах деятельности.</a:t>
            </a:r>
          </a:p>
          <a:p>
            <a:pPr>
              <a:buNone/>
            </a:pP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39" name="Picture 3" descr="http://www.znaikak.ru/design/pic/visred/%D0%B4%D0%B5%D0%B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4500569"/>
            <a:ext cx="3071834" cy="21941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933588" cy="98903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742D1A"/>
                </a:solidFill>
                <a:latin typeface="Times New Roman" pitchFamily="18" charset="0"/>
                <a:cs typeface="Times New Roman" pitchFamily="18" charset="0"/>
              </a:rPr>
              <a:t>Целевые ориентиры Программы</a:t>
            </a:r>
            <a:endParaRPr lang="ru-RU" sz="3600" b="1" dirty="0">
              <a:solidFill>
                <a:srgbClr val="742D1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500174"/>
            <a:ext cx="8215338" cy="37147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выступают основаниями преемственности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дошкольного и начального общего образования. При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соблюдении требований к условиям реализации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Программы настоящие целевые ориентиры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предполагают формирование у детей дошкольного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возраста предпосылок к учебной деятельности на этапе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завершения ими дошкольного образования.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447800"/>
            <a:ext cx="8147902" cy="480060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Стандарт разработан на основе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Конституции Российской Федерации  и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законодательства Российской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Федерации  и с учетом Конвенции ООН о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правах ребенка 2, в основе которых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заложены следующие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принципы: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Основные принципы: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47800"/>
            <a:ext cx="8072462" cy="526734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поддержка разнообразия детства; сохранение уникальности и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самоценности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детства как важного этапа в общем развитии человека;</a:t>
            </a:r>
          </a:p>
          <a:p>
            <a:pPr>
              <a:lnSpc>
                <a:spcPct val="110000"/>
              </a:lnSpc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личностно-развивающий и гуманистический характер взаимодействия взрослых (родителей (законных представителей), педагогических и иных работников Организации) и детей;</a:t>
            </a:r>
          </a:p>
          <a:p>
            <a:pPr>
              <a:lnSpc>
                <a:spcPct val="110000"/>
              </a:lnSpc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уважение личности ребенка;</a:t>
            </a:r>
          </a:p>
          <a:p>
            <a:pPr>
              <a:lnSpc>
                <a:spcPct val="110000"/>
              </a:lnSpc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реализация Программы в формах, специфических для детей данной возрастной группы, прежде всего в форме игры, познавательной и исследовательской деятельности, в форме творческой активности, обеспечивающей художественно-эстетическое развитие ребенка.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стандарте учитываются: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571612"/>
            <a:ext cx="7858180" cy="467678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индивидуальные потребности ребенка, связанные с его жизненной ситуацией и состоянием здоровья, определяющие особые условия получения им образования (далее - особые образовательные потребности), индивидуальные потребности отдельных категорий детей, в том числе с ограниченными возможностями здоровья;</a:t>
            </a:r>
          </a:p>
          <a:p>
            <a:pPr>
              <a:lnSpc>
                <a:spcPct val="90000"/>
              </a:lnSpc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возможности освоения ребенком Программы на разных этапах ее реализации.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Основные принципы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дошкольного образования: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571612"/>
            <a:ext cx="7933588" cy="5000660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полноценное проживание ребенком всех этапов детства (младенческого, раннего и дошкольного возраста), обогащение (амплификация) детского развития;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построение образовательной деятельности на основе индивидуальных особенностей каждого ребенка, при котором сам ребенок становится активным в выборе содержания своего образования, становится субъектом образования (далее - индивидуализация дошкольного образования);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содействие и сотрудничество детей и взрослых, признание ребенка полноценным участником (субъектом) образовательных отношений;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поддержка инициативы детей в различных видах деятельности;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сотрудничество Организации с семьей;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приобщение детей 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социокультурным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нормам, традициям семьи, общества и государства;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познавательных интересов и познавательных действий ребенка в различных видах деятельности;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возрастная адекватность дошкольного образования (соответствие условий, требований, методов возрасту и особенностям развития);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учет этнокультурной ситуации развития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270</TotalTime>
  <Words>3538</Words>
  <Application>Microsoft Office PowerPoint</Application>
  <PresentationFormat>Экран (4:3)</PresentationFormat>
  <Paragraphs>619</Paragraphs>
  <Slides>56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56</vt:i4>
      </vt:variant>
    </vt:vector>
  </HeadingPairs>
  <TitlesOfParts>
    <vt:vector size="57" baseType="lpstr">
      <vt:lpstr>Солнцестояние</vt:lpstr>
      <vt:lpstr>Федеральный государственный образовательный стандарт дошкольного образования</vt:lpstr>
      <vt:lpstr>Слайд 2</vt:lpstr>
      <vt:lpstr>Слайд 3</vt:lpstr>
      <vt:lpstr>Содержание</vt:lpstr>
      <vt:lpstr>Слайд 5</vt:lpstr>
      <vt:lpstr>Слайд 6</vt:lpstr>
      <vt:lpstr>Основные принципы:</vt:lpstr>
      <vt:lpstr>В стандарте учитываются:</vt:lpstr>
      <vt:lpstr>Основные принципы  дошкольного образования: </vt:lpstr>
      <vt:lpstr>Стандарт направлен на достижение следующих целей: </vt:lpstr>
      <vt:lpstr>Стандарт направлен на решение следующих задач:</vt:lpstr>
      <vt:lpstr>Слайд 12</vt:lpstr>
      <vt:lpstr>Стандарт является основой для: </vt:lpstr>
      <vt:lpstr>Стандарт включает в себя требования к:</vt:lpstr>
      <vt:lpstr>Слайд 15</vt:lpstr>
      <vt:lpstr>Содержание Программы должно обеспечивать:</vt:lpstr>
      <vt:lpstr>Социально-коммуникативное развитие</vt:lpstr>
      <vt:lpstr>Познавательное развитие</vt:lpstr>
      <vt:lpstr>Речевое развитие</vt:lpstr>
      <vt:lpstr>Художественно-эстетическое развитие</vt:lpstr>
      <vt:lpstr>Физическое развитие</vt:lpstr>
      <vt:lpstr>Конкретное содержание указанных образовательных областей</vt:lpstr>
      <vt:lpstr>В младенческом возрасте  (2 месяца - 1 год)</vt:lpstr>
      <vt:lpstr>В раннем возрасте  (1 год - 3 года)</vt:lpstr>
      <vt:lpstr>Для детей дошкольного возраста  (3 года - 8 лет)</vt:lpstr>
      <vt:lpstr>Требования к условиям реализации ООП дошкольного образования</vt:lpstr>
      <vt:lpstr>Оценка индивидуального  развития детей</vt:lpstr>
      <vt:lpstr>Результаты  педагогической  диагностики </vt:lpstr>
      <vt:lpstr>Психологическая диагностика развития детей</vt:lpstr>
      <vt:lpstr>Условия для создания социальной ситуации развития детей</vt:lpstr>
      <vt:lpstr>Слайд 31</vt:lpstr>
      <vt:lpstr>Слайд 32</vt:lpstr>
      <vt:lpstr>Слайд 33</vt:lpstr>
      <vt:lpstr>Организация должна создавать условий для:</vt:lpstr>
      <vt:lpstr>Организация должна создавать возможности:</vt:lpstr>
      <vt:lpstr>Максимально допустимый объем образовательной нагрузки</vt:lpstr>
      <vt:lpstr>Требования к развивающей  предметно-пространственной среде</vt:lpstr>
      <vt:lpstr>Слайд 38</vt:lpstr>
      <vt:lpstr>Насыщенность среды</vt:lpstr>
      <vt:lpstr>Трансформируемость пространства</vt:lpstr>
      <vt:lpstr>Вариативность среды  </vt:lpstr>
      <vt:lpstr>Безопасность  предметно-пространственной среды</vt:lpstr>
      <vt:lpstr>Требования к кадровым условиям реализации Программы</vt:lpstr>
      <vt:lpstr>Требования к материально-техническим условиям реализации ООП  дошкольного образования</vt:lpstr>
      <vt:lpstr>Требования к финансовым условиям реализации ООП  дошкольного образования</vt:lpstr>
      <vt:lpstr>Финансовые условия реализации Программы должны: </vt:lpstr>
      <vt:lpstr>Требования к результатам освоения ООП  дошкольного образования</vt:lpstr>
      <vt:lpstr>Настоящие требования являются ориентирами для:</vt:lpstr>
      <vt:lpstr>Целевые ориентиры  дошкольного образования</vt:lpstr>
      <vt:lpstr>Слайд 50</vt:lpstr>
      <vt:lpstr> Целевые ориентиры образования в младенческом и раннем возрасте  </vt:lpstr>
      <vt:lpstr>Слайд 52</vt:lpstr>
      <vt:lpstr>Целевые ориентиры на этапе завершения дошкольного образования</vt:lpstr>
      <vt:lpstr>Слайд 54</vt:lpstr>
      <vt:lpstr> </vt:lpstr>
      <vt:lpstr>Целевые ориентиры Программы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Федеральный государственный образовательный стандарт дошкольного образования</dc:title>
  <dc:creator>DELL</dc:creator>
  <cp:lastModifiedBy>1</cp:lastModifiedBy>
  <cp:revision>32</cp:revision>
  <dcterms:created xsi:type="dcterms:W3CDTF">2014-01-26T05:29:27Z</dcterms:created>
  <dcterms:modified xsi:type="dcterms:W3CDTF">2017-01-11T10:26:52Z</dcterms:modified>
</cp:coreProperties>
</file>