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2"/>
    <p:sldMasterId id="2147483687" r:id="rId3"/>
    <p:sldMasterId id="2147483700" r:id="rId4"/>
    <p:sldMasterId id="2147483713" r:id="rId5"/>
  </p:sldMasterIdLst>
  <p:notesMasterIdLst>
    <p:notesMasterId r:id="rId10"/>
  </p:notesMasterIdLst>
  <p:handoutMasterIdLst>
    <p:handoutMasterId r:id="rId11"/>
  </p:handoutMasterIdLst>
  <p:sldIdLst>
    <p:sldId id="1129" r:id="rId6"/>
    <p:sldId id="1130" r:id="rId7"/>
    <p:sldId id="1132" r:id="rId8"/>
    <p:sldId id="113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0000"/>
    <a:srgbClr val="82653E"/>
    <a:srgbClr val="4C3A00"/>
    <a:srgbClr val="99774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13" autoAdjust="0"/>
    <p:restoredTop sz="94747" autoAdjust="0"/>
  </p:normalViewPr>
  <p:slideViewPr>
    <p:cSldViewPr snapToGrid="0" showGuides="1">
      <p:cViewPr>
        <p:scale>
          <a:sx n="60" d="100"/>
          <a:sy n="60" d="100"/>
        </p:scale>
        <p:origin x="-1464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6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3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0366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5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8"/>
            <a:ext cx="5734051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8"/>
            <a:ext cx="573405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6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6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8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7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0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4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7554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9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3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4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6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3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56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0366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3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8"/>
            <a:ext cx="5734051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8"/>
            <a:ext cx="573405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6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0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7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7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2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4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7554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7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2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37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4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24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4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6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0366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1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8"/>
            <a:ext cx="5734051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8"/>
            <a:ext cx="573405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6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2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5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4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7554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3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4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7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06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86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35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63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esktop\для курсов\курсы\Эссе Москалюк\Фот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4219067" cy="65274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дзаголовок 12"/>
          <p:cNvSpPr txBox="1">
            <a:spLocks/>
          </p:cNvSpPr>
          <p:nvPr/>
        </p:nvSpPr>
        <p:spPr bwMode="auto">
          <a:xfrm>
            <a:off x="5171090" y="1371753"/>
            <a:ext cx="6574144" cy="2853406"/>
          </a:xfrm>
          <a:prstGeom prst="round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none" lIns="91440" tIns="0" rIns="4572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3548A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Москалюк Татьяна Алексеевна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3548A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/>
              </a:rPr>
              <a:t>учитель начальных классов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3548A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lang="ru-RU" sz="3200" b="1" dirty="0">
                <a:solidFill>
                  <a:srgbClr val="002060"/>
                </a:solidFill>
                <a:latin typeface="Arial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Arial"/>
              </a:rPr>
              <a:t>едагогический </a:t>
            </a:r>
            <a:r>
              <a:rPr lang="ru-RU" sz="3200" b="1" dirty="0" smtClean="0">
                <a:solidFill>
                  <a:srgbClr val="002060"/>
                </a:solidFill>
                <a:latin typeface="Arial"/>
              </a:rPr>
              <a:t>стаж 33 года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48A"/>
              </a:buClr>
              <a:buSzPct val="80000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/>
              </a:rPr>
              <a:t>учитель высшей </a:t>
            </a:r>
            <a:r>
              <a:rPr lang="ru-RU" sz="3200" b="1" dirty="0">
                <a:solidFill>
                  <a:srgbClr val="002060"/>
                </a:solidFill>
                <a:latin typeface="Arial"/>
              </a:rPr>
              <a:t>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5868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3347063"/>
              </p:ext>
            </p:extLst>
          </p:nvPr>
        </p:nvGraphicFramePr>
        <p:xfrm>
          <a:off x="35496" y="44624"/>
          <a:ext cx="8178338" cy="44222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7622"/>
                <a:gridCol w="7280716"/>
              </a:tblGrid>
              <a:tr h="5397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2010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Обучение в Центре Современной педагогики «Обучение без границ» Монреаль Канада в рамках инновационного проекта «</a:t>
                      </a:r>
                      <a:r>
                        <a:rPr kumimoji="0" lang="ru-RU" sz="1800" b="1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Компетентностная</a:t>
                      </a:r>
                      <a:r>
                        <a:rPr kumimoji="0" lang="ru-RU" sz="18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педагогика»</a:t>
                      </a:r>
                      <a:endParaRPr kumimoji="0" lang="ru-RU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68580" marR="68580" marT="0" marB="0"/>
                </a:tc>
              </a:tr>
              <a:tr h="5397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2014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Обучение на уровневых курсах Конструктивистской теории обучения на основе Кембриджской системы образования по программе третьего (базового) уровня</a:t>
                      </a:r>
                      <a:endParaRPr kumimoji="0" lang="ru-RU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68580" marR="68580" marT="0" marB="0"/>
                </a:tc>
              </a:tr>
              <a:tr h="10795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2014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Имя Москалюк Т. А. внесено в сборник «Сердце, отданное детям. Лучшие работники образования Республики Казахстан» Алматы: Издательство «</a:t>
                      </a:r>
                      <a:r>
                        <a:rPr kumimoji="0" lang="ru-RU" sz="1800" b="1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Ғылым</a:t>
                      </a:r>
                      <a:r>
                        <a:rPr kumimoji="0" lang="ru-RU" sz="18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» 2014 г. ISBN 9965-593-88-4. (В книге представлены лучшие работники учреждений образования республики)</a:t>
                      </a:r>
                      <a:endParaRPr kumimoji="0" lang="ru-RU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68580" marR="68580" marT="0" marB="0"/>
                </a:tc>
              </a:tr>
              <a:tr h="107958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Лицензированные УМК: «Лестница успеха. Система </a:t>
                      </a:r>
                      <a:r>
                        <a:rPr lang="ru-RU" sz="1800" b="1" dirty="0" err="1" smtClean="0"/>
                        <a:t>разноуровневых</a:t>
                      </a:r>
                      <a:r>
                        <a:rPr lang="ru-RU" sz="1800" b="1" dirty="0" smtClean="0"/>
                        <a:t> заданий по русской грамоте в 1 классе» ISBN 978-601-7808-00-6; </a:t>
                      </a:r>
                      <a:endParaRPr lang="ru-RU" sz="1800" b="1" dirty="0" smtClean="0"/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«</a:t>
                      </a:r>
                      <a:r>
                        <a:rPr lang="ru-RU" sz="1800" b="1" dirty="0" smtClean="0"/>
                        <a:t>Я познаю мир» - факультативный курс по познанию мира ISBN 978-601-303-287-0; </a:t>
                      </a:r>
                      <a:endParaRPr lang="ru-RU" sz="1800" b="1" dirty="0" smtClean="0"/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«</a:t>
                      </a:r>
                      <a:r>
                        <a:rPr lang="ru-RU" sz="1800" b="1" dirty="0" smtClean="0"/>
                        <a:t>Занимательная математика» - Программа факультативного курса по математике ISBN 978-601-316-550-9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68580" marR="68580" marT="0" marB="0"/>
                </a:tc>
              </a:tr>
              <a:tr h="30740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Более 30 публикаций в изданиях разного уровня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print"/>
          <a:srcRect l="15373" t="5859" r="15446" b="11133"/>
          <a:stretch>
            <a:fillRect/>
          </a:stretch>
        </p:blipFill>
        <p:spPr bwMode="auto">
          <a:xfrm>
            <a:off x="8285651" y="188640"/>
            <a:ext cx="3696097" cy="2160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Admin\Desktop\Рисунок10.png"/>
          <p:cNvPicPr/>
          <p:nvPr/>
        </p:nvPicPr>
        <p:blipFill>
          <a:blip r:embed="rId3" cstate="print"/>
          <a:srcRect b="5953"/>
          <a:stretch>
            <a:fillRect/>
          </a:stretch>
        </p:blipFill>
        <p:spPr bwMode="auto">
          <a:xfrm>
            <a:off x="8126575" y="2204863"/>
            <a:ext cx="3962768" cy="23198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D:\видео фото\урок 2\DSC_00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3647" y="4357870"/>
            <a:ext cx="4579524" cy="2383498"/>
          </a:xfrm>
          <a:prstGeom prst="round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6076" t="3125" r="59883" b="50977"/>
          <a:stretch>
            <a:fillRect/>
          </a:stretch>
        </p:blipFill>
        <p:spPr bwMode="auto">
          <a:xfrm>
            <a:off x="173421" y="4524703"/>
            <a:ext cx="3058510" cy="20968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Рисунок 9"/>
          <p:cNvPicPr/>
          <p:nvPr/>
        </p:nvPicPr>
        <p:blipFill>
          <a:blip r:embed="rId6" cstate="print"/>
          <a:srcRect l="12916" r="13030" b="448"/>
          <a:stretch>
            <a:fillRect/>
          </a:stretch>
        </p:blipFill>
        <p:spPr bwMode="auto">
          <a:xfrm>
            <a:off x="3957144" y="4524703"/>
            <a:ext cx="3184635" cy="2096815"/>
          </a:xfrm>
          <a:prstGeom prst="round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29643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4374" t="14405" r="36163" b="15298"/>
          <a:stretch/>
        </p:blipFill>
        <p:spPr>
          <a:xfrm>
            <a:off x="196550" y="3297697"/>
            <a:ext cx="2231340" cy="27562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69175" y="2591819"/>
            <a:ext cx="2336373" cy="36755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739" t="1" b="122"/>
          <a:stretch/>
        </p:blipFill>
        <p:spPr>
          <a:xfrm rot="60000">
            <a:off x="6480129" y="120072"/>
            <a:ext cx="1900375" cy="260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666" y="107648"/>
            <a:ext cx="2044832" cy="261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"/>
          <a:stretch/>
        </p:blipFill>
        <p:spPr bwMode="auto">
          <a:xfrm>
            <a:off x="7819695" y="2738039"/>
            <a:ext cx="2885292" cy="35228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494" y="404665"/>
            <a:ext cx="1832497" cy="2511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679" t="1834"/>
          <a:stretch/>
        </p:blipFill>
        <p:spPr>
          <a:xfrm rot="5400000">
            <a:off x="1985328" y="-676015"/>
            <a:ext cx="2462324" cy="39662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дзаголовок 12"/>
          <p:cNvSpPr txBox="1">
            <a:spLocks/>
          </p:cNvSpPr>
          <p:nvPr/>
        </p:nvSpPr>
        <p:spPr bwMode="auto">
          <a:xfrm>
            <a:off x="252879" y="2309851"/>
            <a:ext cx="6048672" cy="8241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rgbClr val="8B5D3D">
                <a:lumMod val="75000"/>
              </a:srgbClr>
            </a:solidFill>
            <a:prstDash val="solid"/>
            <a:miter lim="800000"/>
            <a:headEnd/>
            <a:tailEnd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none" lIns="91440" tIns="0" rIns="45720" bIns="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lvl="0" algn="ctr">
              <a:defRPr/>
            </a:pPr>
            <a:r>
              <a:rPr lang="ru-RU" sz="1400" b="1" kern="0" dirty="0" smtClean="0"/>
              <a:t>2010 г. Обучение </a:t>
            </a:r>
            <a:r>
              <a:rPr lang="ru-RU" sz="1400" b="1" kern="0" dirty="0"/>
              <a:t>в Центре Современной педагогики </a:t>
            </a:r>
            <a:endParaRPr lang="ru-RU" sz="1400" b="1" kern="0" dirty="0" smtClean="0"/>
          </a:p>
          <a:p>
            <a:pPr lvl="0" algn="ctr">
              <a:defRPr/>
            </a:pPr>
            <a:r>
              <a:rPr lang="ru-RU" sz="1400" b="1" kern="0" dirty="0" smtClean="0"/>
              <a:t>«</a:t>
            </a:r>
            <a:r>
              <a:rPr lang="ru-RU" sz="1400" b="1" kern="0" dirty="0"/>
              <a:t>Обучение без границ» Монреаль Канада </a:t>
            </a:r>
            <a:endParaRPr lang="ru-RU" sz="1400" b="1" kern="0" dirty="0" smtClean="0"/>
          </a:p>
          <a:p>
            <a:pPr lvl="0" algn="ctr">
              <a:defRPr/>
            </a:pPr>
            <a:r>
              <a:rPr lang="ru-RU" sz="1400" b="1" kern="0" dirty="0" smtClean="0"/>
              <a:t>в </a:t>
            </a:r>
            <a:r>
              <a:rPr lang="ru-RU" sz="1400" b="1" kern="0" dirty="0"/>
              <a:t>рамках инновационного проекта </a:t>
            </a:r>
            <a:endParaRPr lang="ru-RU" sz="1400" b="1" kern="0" dirty="0" smtClean="0"/>
          </a:p>
          <a:p>
            <a:pPr lvl="0" algn="ctr">
              <a:defRPr/>
            </a:pPr>
            <a:r>
              <a:rPr lang="ru-RU" sz="1400" b="1" kern="0" dirty="0" smtClean="0"/>
              <a:t>«</a:t>
            </a:r>
            <a:r>
              <a:rPr lang="ru-RU" sz="1400" b="1" kern="0" dirty="0" err="1"/>
              <a:t>Компетентностная</a:t>
            </a:r>
            <a:r>
              <a:rPr lang="ru-RU" sz="1400" b="1" kern="0" dirty="0"/>
              <a:t> педагогика»</a:t>
            </a:r>
            <a:endParaRPr lang="ru-RU" sz="1400" b="1" kern="0" dirty="0">
              <a:solidFill>
                <a:srgbClr val="002060"/>
              </a:solidFill>
            </a:endParaRPr>
          </a:p>
        </p:txBody>
      </p:sp>
      <p:sp>
        <p:nvSpPr>
          <p:cNvPr id="16" name="Подзаголовок 12"/>
          <p:cNvSpPr txBox="1">
            <a:spLocks/>
          </p:cNvSpPr>
          <p:nvPr/>
        </p:nvSpPr>
        <p:spPr bwMode="auto">
          <a:xfrm>
            <a:off x="457976" y="5805265"/>
            <a:ext cx="6048672" cy="9112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rgbClr val="8B5D3D">
                <a:lumMod val="75000"/>
              </a:srgbClr>
            </a:solidFill>
            <a:prstDash val="solid"/>
            <a:miter lim="800000"/>
            <a:headEnd/>
            <a:tailEnd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none" lIns="91440" tIns="0" rIns="45720" bIns="0" numCol="1" anchor="ctr" anchorCtr="0" compatLnSpc="1">
            <a:prstTxWarp prst="textNoShape">
              <a:avLst/>
            </a:prstTxWarp>
            <a:normAutofit fontScale="85000" lnSpcReduction="20000"/>
          </a:bodyPr>
          <a:lstStyle>
            <a:defPPr>
              <a:defRPr lang="en-US"/>
            </a:defPPr>
            <a:lvl1pPr lvl="0" algn="ctr">
              <a:defRPr sz="1400" b="1" kern="0"/>
            </a:lvl1pPr>
          </a:lstStyle>
          <a:p>
            <a:endParaRPr lang="ru-RU" dirty="0"/>
          </a:p>
          <a:p>
            <a:r>
              <a:rPr lang="ru-RU" dirty="0"/>
              <a:t>2014 г. </a:t>
            </a:r>
            <a:r>
              <a:rPr lang="ru-RU" dirty="0"/>
              <a:t>Обучение на уровневых курсах </a:t>
            </a:r>
            <a:endParaRPr lang="ru-RU" dirty="0"/>
          </a:p>
          <a:p>
            <a:r>
              <a:rPr lang="ru-RU" dirty="0"/>
              <a:t>Конструктивистской </a:t>
            </a:r>
            <a:r>
              <a:rPr lang="ru-RU" dirty="0"/>
              <a:t>теории обучения на основе </a:t>
            </a:r>
            <a:endParaRPr lang="ru-RU" dirty="0"/>
          </a:p>
          <a:p>
            <a:r>
              <a:rPr lang="ru-RU" dirty="0"/>
              <a:t>Кембриджской </a:t>
            </a:r>
            <a:r>
              <a:rPr lang="ru-RU" dirty="0"/>
              <a:t>системы образования </a:t>
            </a:r>
            <a:endParaRPr lang="ru-RU" dirty="0"/>
          </a:p>
          <a:p>
            <a:r>
              <a:rPr lang="ru-RU" dirty="0"/>
              <a:t>по </a:t>
            </a:r>
            <a:r>
              <a:rPr lang="ru-RU" dirty="0"/>
              <a:t>программе третьего (базового) уровня</a:t>
            </a:r>
          </a:p>
          <a:p>
            <a:endParaRPr lang="ru-RU" dirty="0"/>
          </a:p>
        </p:txBody>
      </p:sp>
      <p:sp>
        <p:nvSpPr>
          <p:cNvPr id="17" name="Подзаголовок 12"/>
          <p:cNvSpPr txBox="1">
            <a:spLocks/>
          </p:cNvSpPr>
          <p:nvPr/>
        </p:nvSpPr>
        <p:spPr bwMode="auto">
          <a:xfrm>
            <a:off x="6768075" y="5159318"/>
            <a:ext cx="5376597" cy="13842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rgbClr val="8B5D3D">
                <a:lumMod val="75000"/>
              </a:srgbClr>
            </a:solidFill>
            <a:prstDash val="solid"/>
            <a:miter lim="800000"/>
            <a:headEnd/>
            <a:tailEnd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none" lIns="91440" tIns="0" rIns="45720" bIns="0" numCol="1" anchor="ctr" anchorCtr="0" compatLnSpc="1">
            <a:prstTxWarp prst="textNoShape">
              <a:avLst/>
            </a:prstTxWarp>
            <a:normAutofit fontScale="85000" lnSpcReduction="20000"/>
          </a:bodyPr>
          <a:lstStyle>
            <a:defPPr>
              <a:defRPr lang="en-US"/>
            </a:defPPr>
            <a:lvl1pPr lvl="0" algn="ctr">
              <a:defRPr sz="1400" b="1" kern="0"/>
            </a:lvl1pPr>
          </a:lstStyle>
          <a:p>
            <a:endParaRPr lang="ru-RU" dirty="0"/>
          </a:p>
          <a:p>
            <a:r>
              <a:rPr lang="ru-RU" dirty="0"/>
              <a:t>2014 г. </a:t>
            </a:r>
            <a:r>
              <a:rPr lang="ru-RU" dirty="0"/>
              <a:t>Имя </a:t>
            </a:r>
            <a:r>
              <a:rPr lang="ru-RU" dirty="0" err="1"/>
              <a:t>Москалюк</a:t>
            </a:r>
            <a:r>
              <a:rPr lang="ru-RU" dirty="0"/>
              <a:t> Т. А. внесено в сборник 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/>
              <a:t>Сердце, отданное детям. </a:t>
            </a:r>
            <a:endParaRPr lang="ru-RU" dirty="0"/>
          </a:p>
          <a:p>
            <a:r>
              <a:rPr lang="ru-RU" dirty="0"/>
              <a:t>Лучшие </a:t>
            </a:r>
            <a:r>
              <a:rPr lang="ru-RU" dirty="0"/>
              <a:t>работники образования </a:t>
            </a:r>
            <a:endParaRPr lang="ru-RU" dirty="0"/>
          </a:p>
          <a:p>
            <a:r>
              <a:rPr lang="ru-RU" dirty="0"/>
              <a:t>Республики </a:t>
            </a:r>
            <a:r>
              <a:rPr lang="ru-RU" dirty="0"/>
              <a:t>Казахстан» Алматы: Издательство «</a:t>
            </a:r>
            <a:r>
              <a:rPr lang="ru-RU" dirty="0" err="1"/>
              <a:t>Ғылым</a:t>
            </a:r>
            <a:r>
              <a:rPr lang="ru-RU" dirty="0"/>
              <a:t>»</a:t>
            </a:r>
          </a:p>
          <a:p>
            <a:r>
              <a:rPr lang="ru-RU" dirty="0"/>
              <a:t>2014 </a:t>
            </a:r>
            <a:r>
              <a:rPr lang="ru-RU" dirty="0"/>
              <a:t>г. ISBN 9965-593-88-4. </a:t>
            </a:r>
            <a:endParaRPr lang="ru-RU" dirty="0"/>
          </a:p>
          <a:p>
            <a:r>
              <a:rPr lang="ru-RU" dirty="0"/>
              <a:t>(</a:t>
            </a:r>
            <a:r>
              <a:rPr lang="ru-RU" dirty="0"/>
              <a:t>В книге представлены лучшие работники </a:t>
            </a:r>
            <a:endParaRPr lang="ru-RU" dirty="0"/>
          </a:p>
          <a:p>
            <a:r>
              <a:rPr lang="ru-RU" dirty="0"/>
              <a:t>учреждений </a:t>
            </a:r>
            <a:r>
              <a:rPr lang="ru-RU" dirty="0"/>
              <a:t>образования республики)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8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5" y="2136659"/>
            <a:ext cx="1946781" cy="24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" y="4117185"/>
            <a:ext cx="2163098" cy="2754250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55" y="4258692"/>
            <a:ext cx="2107489" cy="26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" y="44624"/>
            <a:ext cx="1980348" cy="26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178"/>
          <a:stretch/>
        </p:blipFill>
        <p:spPr>
          <a:xfrm rot="5400000">
            <a:off x="2337350" y="-706632"/>
            <a:ext cx="2067449" cy="349446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61" y="21945"/>
            <a:ext cx="2386344" cy="29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38248" y="1719477"/>
            <a:ext cx="206528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1317" y="21945"/>
            <a:ext cx="2077731" cy="26761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7416" y="-18616"/>
            <a:ext cx="1788973" cy="241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9103" y="14819"/>
            <a:ext cx="2039099" cy="2381540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551" y="1861371"/>
            <a:ext cx="2212885" cy="298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76" y="2027082"/>
            <a:ext cx="2257787" cy="28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5144" y="2024596"/>
            <a:ext cx="2093328" cy="2864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46307" y="4435348"/>
            <a:ext cx="1985481" cy="2467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79117" y="4405902"/>
            <a:ext cx="1869603" cy="2439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0656" y="4311306"/>
            <a:ext cx="2202917" cy="254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</Words>
  <Application>Microsoft Office PowerPoint</Application>
  <PresentationFormat>Произвольный</PresentationFormat>
  <Paragraphs>31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HDOfficeLightV0</vt:lpstr>
      <vt:lpstr>1_HDOfficeLightV0</vt:lpstr>
      <vt:lpstr>2_HDOfficeLightV0</vt:lpstr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2019-04-07T20:01:47Z</dcterms:created>
  <dcterms:modified xsi:type="dcterms:W3CDTF">2023-05-16T18:30:50Z</dcterms:modified>
</cp:coreProperties>
</file>